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5" r:id="rId4"/>
    <p:sldId id="266" r:id="rId5"/>
    <p:sldId id="268" r:id="rId6"/>
    <p:sldId id="269" r:id="rId7"/>
    <p:sldId id="277" r:id="rId8"/>
    <p:sldId id="267" r:id="rId9"/>
    <p:sldId id="285" r:id="rId10"/>
    <p:sldId id="270" r:id="rId11"/>
    <p:sldId id="286" r:id="rId12"/>
    <p:sldId id="287" r:id="rId13"/>
    <p:sldId id="271" r:id="rId14"/>
    <p:sldId id="290" r:id="rId15"/>
    <p:sldId id="288" r:id="rId16"/>
    <p:sldId id="291" r:id="rId17"/>
    <p:sldId id="293" r:id="rId18"/>
    <p:sldId id="289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Helvetica Light" panose="020B0604020202020204"/>
      <p:regular r:id="rId28"/>
    </p:embeddedFont>
    <p:embeddedFont>
      <p:font typeface="Helvetica Rounded" charset="0"/>
      <p:bold r:id="rId29"/>
    </p:embeddedFont>
    <p:embeddedFont>
      <p:font typeface="Port Lligat Sans" panose="020B0604020202020204" charset="0"/>
      <p:regular r:id="rId30"/>
    </p:embeddedFont>
    <p:embeddedFont>
      <p:font typeface="Product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55B806-5708-533A-F6F5-955272A0C71F}"/>
              </a:ext>
            </a:extLst>
          </p:cNvPr>
          <p:cNvGrpSpPr/>
          <p:nvPr userDrawn="1"/>
        </p:nvGrpSpPr>
        <p:grpSpPr>
          <a:xfrm>
            <a:off x="494424" y="1710400"/>
            <a:ext cx="11336970" cy="4290787"/>
            <a:chOff x="494424" y="1710400"/>
            <a:chExt cx="1133697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2BFFB87-16BC-F863-271A-9086AFA7C21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2A9919-71CA-5216-BD35-0874783F3E10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FDA2E4-4579-F5F4-78B5-16016E5B97D3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F3F2AC-6F71-85EC-BE14-3108CED9387F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E617160-AB9C-8433-F537-6EA9C958FBC6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15576FB-14B5-B2BB-5A54-BB2841AADD94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BBAC62-7633-DA6B-EFBB-B0D083CCCB7A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1EB7937-25BB-692E-DB4B-22A17C598822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E288B18-F4AE-43ED-CFB9-D3C8FDC667AB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B5F6406-98EC-8882-E7B1-D97CD88EEE49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3743D70-4F78-E6F5-CA52-8BD2BE17DCF0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192D4CF-727D-6ACC-9885-72F6A9FC0594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78A6271-D37E-9DA8-D814-6A121610D79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606D5AF-1A32-D9D1-B093-4105CED56608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3E838BA-CEB5-AEEB-F790-690F8DD9D067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08027B-FC6A-1111-0D0D-937A9EFCF218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A0AFD27-0667-021C-92BE-575C338382E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6A9D8D-6363-31C5-75CF-7217B8E16030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FAED97D-773C-215F-3D78-62C9D87BC846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45EADE8-A01E-9251-5EB3-B1FDCB057B4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7BBB22A-BBDF-7C1A-7367-2BF254B0FF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BAD42-7914-145B-4D1A-589F212331E1}"/>
              </a:ext>
            </a:extLst>
          </p:cNvPr>
          <p:cNvGrpSpPr/>
          <p:nvPr userDrawn="1"/>
        </p:nvGrpSpPr>
        <p:grpSpPr>
          <a:xfrm>
            <a:off x="365454" y="1710400"/>
            <a:ext cx="11465940" cy="4290787"/>
            <a:chOff x="365454" y="1710400"/>
            <a:chExt cx="1146594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1434E63-0E9D-0445-1E3C-5E5D0609C33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B4F01CF-653B-05B6-5785-C11066471654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9D1BC2F-8FB5-4E0A-90E7-AB7E8E52194D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63896D6-62B9-6DFB-A4BA-E2304CC9CF26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AD92C94-EBD4-D12F-9CBD-7257E22A5BBE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D5781F7-0D61-6A5B-7035-C7C1C9F4AEA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435DDB-76AA-E05C-0126-5B3552F1BB6F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A863122-9743-B163-DAEF-41A0A24538A3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457768-423C-73E0-A499-C1BD8ECC966F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439C32-8C0A-7F42-0408-6A81C03FB8E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9848CA-07FC-793D-52B2-4AC111AAEA58}"/>
                </a:ext>
              </a:extLst>
            </p:cNvPr>
            <p:cNvSpPr/>
            <p:nvPr userDrawn="1"/>
          </p:nvSpPr>
          <p:spPr>
            <a:xfrm flipV="1">
              <a:off x="365454" y="3868373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4BDF0D-F601-4604-2BA0-F906EF80D767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FB75D2-4B00-939A-3D8E-C9FE781D766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BB22113-C63D-068B-0C0C-1473FA98C45C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266003D-B055-0B6A-D6FE-449C31F16BC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BFB60C0-7DEE-9862-9DC3-AC514701E802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F85EB72-9385-8753-3EB2-45D59FEDFBB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CD1545C-6321-AC7C-D5AE-604120288623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0466D85-47B7-76D7-C83A-E22F04973893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E6F09C-16DE-2994-CDD6-6CF1EADC021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84169CA-4A0B-8318-2A35-CED82C108131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D756C-2F86-5EAE-3774-7EEB953F9B8D}"/>
              </a:ext>
            </a:extLst>
          </p:cNvPr>
          <p:cNvGrpSpPr/>
          <p:nvPr userDrawn="1"/>
        </p:nvGrpSpPr>
        <p:grpSpPr>
          <a:xfrm>
            <a:off x="276703" y="1068613"/>
            <a:ext cx="11336970" cy="4290787"/>
            <a:chOff x="494424" y="1710400"/>
            <a:chExt cx="11336970" cy="429078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2870C9-7ADA-E1C8-60CE-AD20A5F1A2F5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1D06F8B-A798-847E-682A-F411EA752633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0AAA35-C6BB-86CA-FBA7-FB717160197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51AD8AA-6028-792B-158F-7187121DC2F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B800D9B-F446-E324-F7EE-23010D829CA0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5FE52B9-13D5-5B0E-6A86-0CDB339A67C2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C3FE23E-8252-4C78-E996-FDBCED9D64F9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B90441-A159-95D8-B6A0-077EB9CCE91B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47D525E-E4A8-CEE3-65EA-DCC78B1B5138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1DA5E25-C0B8-85A1-B47B-5FB25BCE41C8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60D9706-D4D0-251E-4A12-FCAB3E7DAAC3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3498F3D-BCE8-983D-6FEB-4D8F261A5B92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317C5E2-1FBF-03B5-A013-6EF87D93015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2C752B8-16A5-5581-761C-A63212EC2617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8918E6-19B2-5424-BEC2-0C17FA858F79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BAA5F02-793C-D2B3-A7BF-D806D1CBCC5B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E721034-7D46-E10B-F864-36DF497DE723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F037AEF-C783-F5D9-681E-5041B2F891E4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C8FE61-03E7-A34B-94AD-8CCD0BA02DE8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B34613-2948-557C-BC7D-108BD5A5B4CC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B0305E-839F-C7CB-D627-F783C4FDB58F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2CAE0-D2F7-2FEF-2C07-A17754ECC723}"/>
              </a:ext>
            </a:extLst>
          </p:cNvPr>
          <p:cNvGrpSpPr/>
          <p:nvPr userDrawn="1"/>
        </p:nvGrpSpPr>
        <p:grpSpPr>
          <a:xfrm>
            <a:off x="276703" y="1808766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F16BCF-8F62-EB7E-53BC-06480721E262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F73E74-7E8D-7D69-E02B-04DC4848C752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B610A8D-9000-4080-39F8-8F418B32DF4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06CA6DC-2840-697B-9646-4239D9350F70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FB01551-631F-9A87-C68D-775B466CC9AB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C2B4-3E9B-F57D-627B-B79C07ABF233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1E1A4E0-E9F0-FB2B-8955-F14F36CD73F1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6E18D8-C347-A128-5812-A975EC1BB275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D8FF59-1B52-5E4E-FEE5-6555E97FA8CC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DE1626-F042-19D4-25DA-753F0ED70067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94EECFF-2790-779A-289B-FD8450B35B4F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5567B-1BA8-3729-1FA4-506D16018B4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CFA5B2-CF57-77D5-0B95-804917EC904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7B17D8B-4DB4-78E1-02BB-CAB872157346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95CEB80-7EBA-8C78-E8FF-601E717BB6E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B0DD8BF-B57D-6E9F-C12A-3325E9BCA97A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9032DA6-4A48-B475-C92D-AD562938579D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5250C3-B523-F528-BBEC-76DC5923E972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44202ED-4204-E42B-6D91-F548C5C79B85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038D00-BBDB-03E8-4F90-D380BCD2792D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88306BD-8396-BA55-3092-20F70A8959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91705B-1143-318C-B5D0-36423ECE53E8}"/>
              </a:ext>
            </a:extLst>
          </p:cNvPr>
          <p:cNvGrpSpPr/>
          <p:nvPr userDrawn="1"/>
        </p:nvGrpSpPr>
        <p:grpSpPr>
          <a:xfrm>
            <a:off x="276703" y="2604307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FF48B0A-E5AA-C1BB-213E-5BA8D078765F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2113844-7F7A-9453-CF56-4E6BF7121565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BDB3F9F-B96E-B4F8-8FB2-1E09A67BBF2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3397E81-F0EF-7A86-8693-AEDC3FF5758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FDDBAD1-38FD-5AAB-AF8D-70D4C171CDAD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9ECDC53-FC61-948C-FF91-4C1B3F9A04D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21F9B8-1C37-CB28-CABC-7E9738C541C4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E5F1B11-50F3-67E4-5B78-225AB5A71417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6C818F9-0F90-38ED-C2C2-9CF1AD84108A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2DE3AF9-D092-9303-DBCB-DC8458A3A64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94CF2F-C80F-0E4B-9391-ACAD9A1CD02C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E1F9149-B460-8786-53EE-F73D5BDB6B2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DB9AD98-A029-EEBE-D359-B88FD31AD4A2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BB8FE01-6816-EF76-BDF6-6BEDDCAC7C54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E634EA4-E24B-FD98-FE3D-2F43112DBC94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759FD6-1C18-9498-7EAC-F9C4F06AA974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1913C1C-9626-E517-BD3A-37F9CADF909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16DB9E2-985A-E2A0-0AB9-7BF656BA643A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B1F5A3-042C-C9C3-37E5-69269287AEE2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BBCA3B-0AFB-1E3D-A23F-E72C003AA372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EF4CD7C-44D8-7473-FF77-E9B266AD4AED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23/10/2023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99472" y="2486193"/>
            <a:ext cx="8193055" cy="1885614"/>
          </a:xfrm>
        </p:spPr>
        <p:txBody>
          <a:bodyPr/>
          <a:lstStyle/>
          <a:p>
            <a:r>
              <a:rPr lang="en-US" dirty="0"/>
              <a:t>ALGORITMA DAN PEMROGRAMAN DASAR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 err="1"/>
              <a:t>Pemilihan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66723B-20DF-8B1D-3A16-D82B566EB5D3}"/>
              </a:ext>
            </a:extLst>
          </p:cNvPr>
          <p:cNvSpPr txBox="1"/>
          <p:nvPr/>
        </p:nvSpPr>
        <p:spPr>
          <a:xfrm>
            <a:off x="1095254" y="1690062"/>
            <a:ext cx="1000149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latin typeface="Product Sans" panose="020B0403030502040203" pitchFamily="34" charset="0"/>
              </a:rPr>
              <a:t>Kondisi</a:t>
            </a:r>
            <a:r>
              <a:rPr lang="en-US" sz="4000" b="1" dirty="0">
                <a:latin typeface="Product Sans" panose="020B0403030502040203" pitchFamily="34" charset="0"/>
              </a:rPr>
              <a:t> / </a:t>
            </a:r>
            <a:r>
              <a:rPr lang="en-US" sz="4000" b="1" dirty="0" err="1">
                <a:latin typeface="Product Sans" panose="020B0403030502040203" pitchFamily="34" charset="0"/>
              </a:rPr>
              <a:t>Ekspresi</a:t>
            </a:r>
            <a:r>
              <a:rPr lang="en-US" sz="4000" b="1" dirty="0">
                <a:latin typeface="Product Sans" panose="020B0403030502040203" pitchFamily="34" charset="0"/>
              </a:rPr>
              <a:t> </a:t>
            </a:r>
            <a:r>
              <a:rPr lang="en-US" sz="4000" b="1" dirty="0" err="1">
                <a:latin typeface="Product Sans" panose="020B0403030502040203" pitchFamily="34" charset="0"/>
              </a:rPr>
              <a:t>dalam</a:t>
            </a:r>
            <a:r>
              <a:rPr lang="en-US" sz="4000" b="1" dirty="0">
                <a:latin typeface="Product Sans" panose="020B0403030502040203" pitchFamily="34" charset="0"/>
              </a:rPr>
              <a:t> </a:t>
            </a:r>
            <a:r>
              <a:rPr lang="en-US" sz="4000" b="1" dirty="0" err="1">
                <a:latin typeface="Product Sans" panose="020B0403030502040203" pitchFamily="34" charset="0"/>
              </a:rPr>
              <a:t>Pemrograman</a:t>
            </a:r>
            <a:endParaRPr lang="en-US" sz="4000" b="1" dirty="0">
              <a:latin typeface="Product Sans" panose="020B0403030502040203" pitchFamily="34" charset="0"/>
            </a:endParaRPr>
          </a:p>
          <a:p>
            <a:endParaRPr lang="en-US" sz="3600" dirty="0">
              <a:latin typeface="Product Sans" panose="020B0403030502040203" pitchFamily="34" charset="0"/>
            </a:endParaRPr>
          </a:p>
          <a:p>
            <a:r>
              <a:rPr lang="en-US" sz="3600" dirty="0">
                <a:latin typeface="Product Sans" panose="020B0403030502040203" pitchFamily="34" charset="0"/>
              </a:rPr>
              <a:t>- TRUE (</a:t>
            </a:r>
            <a:r>
              <a:rPr lang="en-US" sz="3600" dirty="0" err="1">
                <a:latin typeface="Product Sans" panose="020B0403030502040203" pitchFamily="34" charset="0"/>
              </a:rPr>
              <a:t>Kondisi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benar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atau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terpenuhi</a:t>
            </a:r>
            <a:r>
              <a:rPr lang="en-US" sz="3600" dirty="0">
                <a:latin typeface="Product Sans" panose="020B0403030502040203" pitchFamily="34" charset="0"/>
              </a:rPr>
              <a:t>)</a:t>
            </a:r>
          </a:p>
          <a:p>
            <a:r>
              <a:rPr lang="en-US" sz="3600" dirty="0">
                <a:latin typeface="Product Sans" panose="020B0403030502040203" pitchFamily="34" charset="0"/>
              </a:rPr>
              <a:t>- FALSE (</a:t>
            </a:r>
            <a:r>
              <a:rPr lang="en-US" sz="3600" dirty="0" err="1">
                <a:latin typeface="Product Sans" panose="020B0403030502040203" pitchFamily="34" charset="0"/>
              </a:rPr>
              <a:t>Kondisi</a:t>
            </a:r>
            <a:r>
              <a:rPr lang="en-US" sz="3600" dirty="0">
                <a:latin typeface="Product Sans" panose="020B0403030502040203" pitchFamily="34" charset="0"/>
              </a:rPr>
              <a:t> salah </a:t>
            </a:r>
            <a:r>
              <a:rPr lang="en-US" sz="3600" dirty="0" err="1">
                <a:latin typeface="Product Sans" panose="020B0403030502040203" pitchFamily="34" charset="0"/>
              </a:rPr>
              <a:t>atau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tidak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terpenuhi</a:t>
            </a:r>
            <a:r>
              <a:rPr lang="en-US" sz="3600" dirty="0">
                <a:latin typeface="Product Sans" panose="020B0403030502040203" pitchFamily="34" charset="0"/>
              </a:rPr>
              <a:t>)</a:t>
            </a:r>
          </a:p>
          <a:p>
            <a:endParaRPr lang="en-US" sz="3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70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8" y="2790372"/>
            <a:ext cx="12006804" cy="1277255"/>
          </a:xfrm>
        </p:spPr>
        <p:txBody>
          <a:bodyPr/>
          <a:lstStyle/>
          <a:p>
            <a:r>
              <a:rPr lang="en-US" sz="4000" dirty="0"/>
              <a:t>#MAR (KIDDING)</a:t>
            </a:r>
            <a:br>
              <a:rPr lang="en-US" sz="4000" dirty="0"/>
            </a:br>
            <a:r>
              <a:rPr lang="en-US" sz="4000" dirty="0" err="1"/>
              <a:t>cout</a:t>
            </a:r>
            <a:r>
              <a:rPr lang="en-US" sz="4000" dirty="0"/>
              <a:t>&lt;&lt;“MARI KITA NGODING”&lt;&lt;</a:t>
            </a:r>
            <a:r>
              <a:rPr lang="en-US" sz="4000" dirty="0" err="1"/>
              <a:t>endl</a:t>
            </a:r>
            <a:r>
              <a:rPr lang="en-US" sz="4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845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31099" y="291644"/>
            <a:ext cx="5565664" cy="786719"/>
          </a:xfrm>
        </p:spPr>
        <p:txBody>
          <a:bodyPr/>
          <a:lstStyle/>
          <a:p>
            <a:r>
              <a:rPr lang="en-US" b="1" dirty="0"/>
              <a:t>CODE IF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1D4D-CD86-0F62-66A5-06D2D011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66" y="1335928"/>
            <a:ext cx="8353066" cy="46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31099" y="291644"/>
            <a:ext cx="5565664" cy="786719"/>
          </a:xfrm>
        </p:spPr>
        <p:txBody>
          <a:bodyPr/>
          <a:lstStyle/>
          <a:p>
            <a:r>
              <a:rPr lang="en-US" b="1" dirty="0"/>
              <a:t>CODE IF ELSE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37987-188D-114E-F830-782EF470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27" y="1195168"/>
            <a:ext cx="6925574" cy="49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6849" y="303219"/>
            <a:ext cx="5565664" cy="786719"/>
          </a:xfrm>
        </p:spPr>
        <p:txBody>
          <a:bodyPr/>
          <a:lstStyle/>
          <a:p>
            <a:r>
              <a:rPr lang="en-US" b="1" dirty="0"/>
              <a:t>CODE SWITCH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FB327-657E-9D1E-4189-38254E47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65" y="1089938"/>
            <a:ext cx="7282168" cy="51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15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BE6E-7C5C-D540-E94D-39452F70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tugaaaaass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4DE1A-B690-97CD-35C5-E4A6F9A84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Buatlah program untuk menentukan bilangan </a:t>
            </a:r>
            <a:r>
              <a:rPr lang="en-US" dirty="0" err="1"/>
              <a:t>positif</a:t>
            </a:r>
            <a:r>
              <a:rPr lang="en-US" dirty="0"/>
              <a:t>, </a:t>
            </a:r>
            <a:r>
              <a:rPr lang="en-US" dirty="0" err="1"/>
              <a:t>negatif</a:t>
            </a:r>
            <a:r>
              <a:rPr lang="en-US" dirty="0"/>
              <a:t>, atau </a:t>
            </a:r>
            <a:r>
              <a:rPr lang="en-US" dirty="0" err="1"/>
              <a:t>nol</a:t>
            </a:r>
            <a:r>
              <a:rPr lang="en-US" dirty="0"/>
              <a:t> dengan bilangan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/input</a:t>
            </a:r>
          </a:p>
          <a:p>
            <a:r>
              <a:rPr lang="en-US" dirty="0"/>
              <a:t>Buatlah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meminta</a:t>
            </a:r>
            <a:r>
              <a:rPr lang="en-US" dirty="0"/>
              <a:t> user input </a:t>
            </a:r>
            <a:r>
              <a:rPr lang="en-US" dirty="0" err="1"/>
              <a:t>huruf</a:t>
            </a:r>
            <a:r>
              <a:rPr lang="en-US" dirty="0"/>
              <a:t> alphabet, </a:t>
            </a:r>
            <a:r>
              <a:rPr lang="en-US" dirty="0" err="1"/>
              <a:t>tampilkan</a:t>
            </a:r>
            <a:r>
              <a:rPr lang="en-US" dirty="0"/>
              <a:t> “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vokal</a:t>
            </a:r>
            <a:r>
              <a:rPr lang="en-US" dirty="0"/>
              <a:t>” apabila input </a:t>
            </a:r>
            <a:r>
              <a:rPr lang="en-US" dirty="0" err="1"/>
              <a:t>tersebut</a:t>
            </a:r>
            <a:r>
              <a:rPr lang="en-US" dirty="0"/>
              <a:t> adalah </a:t>
            </a:r>
            <a:r>
              <a:rPr lang="en-US" dirty="0" err="1"/>
              <a:t>vokal</a:t>
            </a:r>
            <a:r>
              <a:rPr lang="en-US" dirty="0"/>
              <a:t> dan “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konsonan</a:t>
            </a:r>
            <a:r>
              <a:rPr lang="en-US" dirty="0"/>
              <a:t>” apabila </a:t>
            </a:r>
            <a:r>
              <a:rPr lang="en-US" dirty="0" err="1"/>
              <a:t>inputnya</a:t>
            </a:r>
            <a:r>
              <a:rPr lang="en-US" dirty="0"/>
              <a:t> adalah </a:t>
            </a:r>
            <a:r>
              <a:rPr lang="en-US" dirty="0" err="1"/>
              <a:t>konsonan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23476-FA7F-305E-589E-AF17BC8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</a:t>
            </a:r>
            <a:r>
              <a:rPr lang="en-US" dirty="0" err="1"/>
              <a:t>Pertemuan</a:t>
            </a:r>
            <a:r>
              <a:rPr lang="en-US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453129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306" y="2882969"/>
            <a:ext cx="8997387" cy="1092061"/>
          </a:xfrm>
        </p:spPr>
        <p:txBody>
          <a:bodyPr/>
          <a:lstStyle/>
          <a:p>
            <a:r>
              <a:rPr lang="en-US" sz="6600" b="1" dirty="0"/>
              <a:t>TERIMA KASIH! </a:t>
            </a:r>
            <a:r>
              <a:rPr lang="en-US" sz="6600" b="1" dirty="0">
                <a:sym typeface="Wingdings" panose="05000000000000000000" pitchFamily="2" charset="2"/>
              </a:rPr>
              <a:t>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77804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2555763"/>
            <a:ext cx="10663238" cy="26632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err="1"/>
              <a:t>Pemilihan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biasa</a:t>
            </a:r>
            <a:r>
              <a:rPr lang="en-US" sz="3600" dirty="0"/>
              <a:t> </a:t>
            </a:r>
            <a:r>
              <a:rPr lang="en-US" sz="3600" dirty="0" err="1"/>
              <a:t>disebut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percabangan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cara</a:t>
            </a:r>
            <a:r>
              <a:rPr lang="en-US" sz="3600" dirty="0"/>
              <a:t> yang </a:t>
            </a:r>
            <a:r>
              <a:rPr lang="en-US" sz="3600" dirty="0" err="1"/>
              <a:t>digunakan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mengambil</a:t>
            </a:r>
            <a:r>
              <a:rPr lang="en-US" sz="3600" dirty="0"/>
              <a:t> </a:t>
            </a:r>
            <a:r>
              <a:rPr lang="en-US" sz="3600" dirty="0" err="1"/>
              <a:t>keputusan</a:t>
            </a:r>
            <a:r>
              <a:rPr lang="en-US" sz="3600" dirty="0"/>
              <a:t> </a:t>
            </a:r>
            <a:r>
              <a:rPr lang="en-US" sz="3600" dirty="0" err="1"/>
              <a:t>apabila</a:t>
            </a:r>
            <a:r>
              <a:rPr lang="en-US" sz="3600" dirty="0"/>
              <a:t> di </a:t>
            </a:r>
            <a:r>
              <a:rPr lang="en-US" sz="3600" dirty="0" err="1"/>
              <a:t>dalam</a:t>
            </a:r>
            <a:r>
              <a:rPr lang="en-US" sz="3600" dirty="0"/>
              <a:t> program </a:t>
            </a:r>
            <a:r>
              <a:rPr lang="en-US" sz="3600" dirty="0" err="1"/>
              <a:t>dihadapkan</a:t>
            </a:r>
            <a:r>
              <a:rPr lang="en-US" sz="3600" dirty="0"/>
              <a:t> pada </a:t>
            </a:r>
            <a:r>
              <a:rPr lang="en-US" sz="3600" dirty="0" err="1"/>
              <a:t>kondisi</a:t>
            </a:r>
            <a:r>
              <a:rPr lang="en-US" sz="3600" dirty="0"/>
              <a:t> </a:t>
            </a:r>
            <a:r>
              <a:rPr lang="en-US" sz="3600" dirty="0" err="1"/>
              <a:t>tertentu</a:t>
            </a:r>
            <a:r>
              <a:rPr lang="en-US" sz="36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2003" y="290192"/>
            <a:ext cx="6887994" cy="786719"/>
          </a:xfrm>
        </p:spPr>
        <p:txBody>
          <a:bodyPr/>
          <a:lstStyle/>
          <a:p>
            <a:r>
              <a:rPr lang="en-US" dirty="0" err="1"/>
              <a:t>Pemilihan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FB7EB-4C4A-9DFC-772D-81A963BB1633}"/>
              </a:ext>
            </a:extLst>
          </p:cNvPr>
          <p:cNvSpPr txBox="1"/>
          <p:nvPr/>
        </p:nvSpPr>
        <p:spPr>
          <a:xfrm>
            <a:off x="3957928" y="2635404"/>
            <a:ext cx="50017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roduct Sans" panose="020B0403030502040203" pitchFamily="34" charset="0"/>
              </a:rPr>
              <a:t>IF ELSE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latin typeface="Product Sans" panose="020B040303050204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Product Sans" panose="020B0403030502040203" pitchFamily="34" charset="0"/>
              </a:rPr>
              <a:t>SWITCH CASE</a:t>
            </a:r>
          </a:p>
        </p:txBody>
      </p:sp>
    </p:spTree>
    <p:extLst>
      <p:ext uri="{BB962C8B-B14F-4D97-AF65-F5344CB8AC3E}">
        <p14:creationId xmlns:p14="http://schemas.microsoft.com/office/powerpoint/2010/main" val="19623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6C7B3C-6A78-BB84-2B48-80D9502B95C7}"/>
              </a:ext>
            </a:extLst>
          </p:cNvPr>
          <p:cNvSpPr txBox="1"/>
          <p:nvPr/>
        </p:nvSpPr>
        <p:spPr>
          <a:xfrm>
            <a:off x="2857111" y="1321164"/>
            <a:ext cx="647777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IF ELSE</a:t>
            </a:r>
            <a:endParaRPr lang="en-US" sz="4000" b="0" dirty="0">
              <a:effectLst/>
              <a:latin typeface="Product Sans" panose="020B0403030502040203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3600" dirty="0">
                <a:effectLst/>
                <a:latin typeface="Product Sans" panose="020B0403030502040203" pitchFamily="34" charset="0"/>
              </a:rPr>
            </a:b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Sebuah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pernyataan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yang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dapat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dipakai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untuk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mengambil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keputusan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berdasarkan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suatu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 </a:t>
            </a:r>
            <a:r>
              <a:rPr lang="en-US" sz="3600" i="0" u="none" strike="noStrike" dirty="0" err="1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kondisi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Product Sans" panose="020B0403030502040203" pitchFamily="34" charset="0"/>
              </a:rPr>
              <a:t>.</a:t>
            </a:r>
            <a:endParaRPr lang="en-US" sz="3600" dirty="0">
              <a:effectLst/>
              <a:latin typeface="Product Sans" panose="020B0403030502040203" pitchFamily="34" charset="0"/>
            </a:endParaRPr>
          </a:p>
          <a:p>
            <a:br>
              <a:rPr lang="en-US" sz="3600" dirty="0">
                <a:latin typeface="Product Sans" panose="020B0403030502040203" pitchFamily="34" charset="0"/>
              </a:rPr>
            </a:br>
            <a:endParaRPr lang="en-US" sz="3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8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A21F56-5943-A8ED-0064-D2060CF4B559}"/>
              </a:ext>
            </a:extLst>
          </p:cNvPr>
          <p:cNvSpPr txBox="1"/>
          <p:nvPr/>
        </p:nvSpPr>
        <p:spPr>
          <a:xfrm>
            <a:off x="2023188" y="930657"/>
            <a:ext cx="81456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Product Sans" panose="020B0403030502040203" pitchFamily="34" charset="0"/>
              </a:rPr>
              <a:t>FUNGSI IF ELSE</a:t>
            </a:r>
          </a:p>
          <a:p>
            <a:pPr algn="ctr"/>
            <a:endParaRPr lang="en-US" sz="3600" b="1" dirty="0">
              <a:latin typeface="Product Sans" panose="020B0403030502040203" pitchFamily="34" charset="0"/>
            </a:endParaRPr>
          </a:p>
          <a:p>
            <a:pPr algn="ctr"/>
            <a:r>
              <a:rPr lang="en-US" sz="3600" dirty="0">
                <a:latin typeface="Product Sans" panose="020B0403030502040203" pitchFamily="34" charset="0"/>
              </a:rPr>
              <a:t>If Else </a:t>
            </a:r>
            <a:r>
              <a:rPr lang="en-US" sz="3600" dirty="0" err="1">
                <a:latin typeface="Product Sans" panose="020B0403030502040203" pitchFamily="34" charset="0"/>
              </a:rPr>
              <a:t>digunakan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untuk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menentukan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pilihan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dari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suatu</a:t>
            </a:r>
            <a:r>
              <a:rPr lang="en-US" sz="3600" dirty="0">
                <a:latin typeface="Product Sans" panose="020B0403030502040203" pitchFamily="34" charset="0"/>
              </a:rPr>
              <a:t>  </a:t>
            </a:r>
            <a:r>
              <a:rPr lang="en-US" sz="3600" dirty="0" err="1">
                <a:latin typeface="Product Sans" panose="020B0403030502040203" pitchFamily="34" charset="0"/>
              </a:rPr>
              <a:t>kondisi</a:t>
            </a:r>
            <a:r>
              <a:rPr lang="en-US" sz="3600" dirty="0">
                <a:latin typeface="Product Sans" panose="020B0403030502040203" pitchFamily="34" charset="0"/>
              </a:rPr>
              <a:t> yang </a:t>
            </a:r>
            <a:r>
              <a:rPr lang="en-US" sz="3600" dirty="0" err="1">
                <a:latin typeface="Product Sans" panose="020B0403030502040203" pitchFamily="34" charset="0"/>
              </a:rPr>
              <a:t>diberikan</a:t>
            </a:r>
            <a:r>
              <a:rPr lang="en-US" sz="3600" dirty="0">
                <a:latin typeface="Product Sans" panose="020B0403030502040203" pitchFamily="34" charset="0"/>
              </a:rPr>
              <a:t>, </a:t>
            </a:r>
            <a:r>
              <a:rPr lang="en-US" sz="3600" dirty="0" err="1">
                <a:latin typeface="Product Sans" panose="020B0403030502040203" pitchFamily="34" charset="0"/>
              </a:rPr>
              <a:t>cara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kerjanya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adalah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melakukan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perbandingan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menggunakan</a:t>
            </a:r>
            <a:r>
              <a:rPr lang="en-US" sz="3600" dirty="0">
                <a:latin typeface="Product Sans" panose="020B0403030502040203" pitchFamily="34" charset="0"/>
              </a:rPr>
              <a:t> operator </a:t>
            </a:r>
            <a:r>
              <a:rPr lang="en-US" sz="3600" dirty="0" err="1">
                <a:latin typeface="Product Sans" panose="020B0403030502040203" pitchFamily="34" charset="0"/>
              </a:rPr>
              <a:t>pembanding</a:t>
            </a:r>
            <a:r>
              <a:rPr lang="en-US" sz="3600" dirty="0">
                <a:latin typeface="Product Sans" panose="020B0403030502040203" pitchFamily="34" charset="0"/>
              </a:rPr>
              <a:t> </a:t>
            </a:r>
            <a:r>
              <a:rPr lang="en-US" sz="3600" dirty="0" err="1">
                <a:latin typeface="Product Sans" panose="020B0403030502040203" pitchFamily="34" charset="0"/>
              </a:rPr>
              <a:t>atau</a:t>
            </a:r>
            <a:r>
              <a:rPr lang="en-US" sz="3600" dirty="0">
                <a:latin typeface="Product Sans" panose="020B0403030502040203" pitchFamily="34" charset="0"/>
              </a:rPr>
              <a:t> operator </a:t>
            </a:r>
            <a:r>
              <a:rPr lang="en-US" sz="3600" dirty="0" err="1">
                <a:latin typeface="Product Sans" panose="020B0403030502040203" pitchFamily="34" charset="0"/>
              </a:rPr>
              <a:t>logika</a:t>
            </a:r>
            <a:r>
              <a:rPr lang="en-US" sz="3600" dirty="0">
                <a:latin typeface="Product Sans" panose="020B040303050204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20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858" y="235662"/>
            <a:ext cx="10445580" cy="786719"/>
          </a:xfrm>
        </p:spPr>
        <p:txBody>
          <a:bodyPr>
            <a:normAutofit/>
          </a:bodyPr>
          <a:lstStyle/>
          <a:p>
            <a:r>
              <a:rPr lang="en-US" sz="2500" b="1" dirty="0"/>
              <a:t>OPERATOR LOGIKA &amp; PEMBANDING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5B8DF6-7E55-AD79-79DF-0D18F097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134505"/>
              </p:ext>
            </p:extLst>
          </p:nvPr>
        </p:nvGraphicFramePr>
        <p:xfrm>
          <a:off x="2396490" y="1600200"/>
          <a:ext cx="7399020" cy="3657600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2277221780"/>
                    </a:ext>
                  </a:extLst>
                </a:gridCol>
                <a:gridCol w="4137660">
                  <a:extLst>
                    <a:ext uri="{9D8B030D-6E8A-4147-A177-3AD203B41FA5}">
                      <a16:colId xmlns:a16="http://schemas.microsoft.com/office/drawing/2014/main" val="3412086975"/>
                    </a:ext>
                  </a:extLst>
                </a:gridCol>
                <a:gridCol w="1699260">
                  <a:extLst>
                    <a:ext uri="{9D8B030D-6E8A-4147-A177-3AD203B41FA5}">
                      <a16:colId xmlns:a16="http://schemas.microsoft.com/office/drawing/2014/main" val="336360749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CONTOH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85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&amp;&amp;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&amp;&amp;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0349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 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2914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304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644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973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686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OR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3618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MORE THAN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5694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MORE THAN OR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29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58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8" y="3150061"/>
            <a:ext cx="12006804" cy="557878"/>
          </a:xfrm>
        </p:spPr>
        <p:txBody>
          <a:bodyPr/>
          <a:lstStyle/>
          <a:p>
            <a:r>
              <a:rPr lang="en-US" sz="3400" dirty="0" err="1"/>
              <a:t>Apa</a:t>
            </a:r>
            <a:r>
              <a:rPr lang="en-US" sz="3400" dirty="0"/>
              <a:t> </a:t>
            </a:r>
            <a:r>
              <a:rPr lang="en-US" sz="3400" dirty="0" err="1"/>
              <a:t>peran</a:t>
            </a:r>
            <a:r>
              <a:rPr lang="en-US" sz="3400" dirty="0"/>
              <a:t> Operator </a:t>
            </a:r>
            <a:r>
              <a:rPr lang="en-US" sz="3400" dirty="0" err="1"/>
              <a:t>Logika</a:t>
            </a:r>
            <a:r>
              <a:rPr lang="en-US" sz="3400" dirty="0"/>
              <a:t> &amp; </a:t>
            </a:r>
            <a:r>
              <a:rPr lang="en-US" sz="3400" dirty="0" err="1"/>
              <a:t>Pembanding</a:t>
            </a:r>
            <a:r>
              <a:rPr lang="en-US" sz="3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938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003" y="291644"/>
            <a:ext cx="6887994" cy="786719"/>
          </a:xfrm>
        </p:spPr>
        <p:txBody>
          <a:bodyPr/>
          <a:lstStyle/>
          <a:p>
            <a:r>
              <a:rPr lang="en-US" b="1" dirty="0"/>
              <a:t>PERAN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01807" y="2566031"/>
            <a:ext cx="9788385" cy="2014595"/>
          </a:xfrm>
        </p:spPr>
        <p:txBody>
          <a:bodyPr>
            <a:normAutofit/>
          </a:bodyPr>
          <a:lstStyle/>
          <a:p>
            <a:r>
              <a:rPr lang="en-US" sz="3600" dirty="0"/>
              <a:t>Peran operator </a:t>
            </a:r>
            <a:r>
              <a:rPr lang="en-US" sz="3600" dirty="0" err="1"/>
              <a:t>logika</a:t>
            </a:r>
            <a:r>
              <a:rPr lang="en-US" sz="3600" dirty="0"/>
              <a:t> dan </a:t>
            </a:r>
            <a:r>
              <a:rPr lang="en-US" sz="3600" dirty="0" err="1"/>
              <a:t>pembanding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 </a:t>
            </a:r>
            <a:r>
              <a:rPr lang="en-US" sz="3600" dirty="0" err="1"/>
              <a:t>pengambil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penentu</a:t>
            </a:r>
            <a:r>
              <a:rPr lang="en-US" sz="3600" dirty="0"/>
              <a:t> </a:t>
            </a:r>
            <a:r>
              <a:rPr lang="en-US" sz="3600" dirty="0" err="1"/>
              <a:t>keputusan</a:t>
            </a:r>
            <a:r>
              <a:rPr lang="en-US" sz="3600" dirty="0"/>
              <a:t>, output mana yang </a:t>
            </a:r>
            <a:r>
              <a:rPr lang="en-US" sz="3600" dirty="0" err="1"/>
              <a:t>harus</a:t>
            </a:r>
            <a:r>
              <a:rPr lang="en-US" sz="3600" dirty="0"/>
              <a:t> di </a:t>
            </a:r>
            <a:r>
              <a:rPr lang="en-US" sz="3600" dirty="0" err="1"/>
              <a:t>eksekusi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ditampilkan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55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276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Helvetica Light</vt:lpstr>
      <vt:lpstr>Calibri Light</vt:lpstr>
      <vt:lpstr>Port Lligat Sans</vt:lpstr>
      <vt:lpstr>Product Sans</vt:lpstr>
      <vt:lpstr>Arial</vt:lpstr>
      <vt:lpstr>Calibri</vt:lpstr>
      <vt:lpstr>Helvetica Rounded</vt:lpstr>
      <vt:lpstr>Office Theme</vt:lpstr>
      <vt:lpstr>Custom Design</vt:lpstr>
      <vt:lpstr>ALGORITMA DAN PEMROGRAMAN DASAR</vt:lpstr>
      <vt:lpstr>Apa itu Pemilihan?</vt:lpstr>
      <vt:lpstr>Definisi</vt:lpstr>
      <vt:lpstr>Pemilihan</vt:lpstr>
      <vt:lpstr>PowerPoint Presentation</vt:lpstr>
      <vt:lpstr>PowerPoint Presentation</vt:lpstr>
      <vt:lpstr>OPERATOR LOGIKA &amp; PEMBANDING</vt:lpstr>
      <vt:lpstr>Apa peran Operator Logika &amp; Pembanding?</vt:lpstr>
      <vt:lpstr>PERAN</vt:lpstr>
      <vt:lpstr>PowerPoint Presentation</vt:lpstr>
      <vt:lpstr>#MAR (KIDDING) cout&lt;&lt;“MARI KITA NGODING”&lt;&lt;endl;</vt:lpstr>
      <vt:lpstr>CODE IF ELSE</vt:lpstr>
      <vt:lpstr>CODE IF ELSE</vt:lpstr>
      <vt:lpstr>CODE SWITCH CASE</vt:lpstr>
      <vt:lpstr>Ada tugaaaaass </vt:lpstr>
      <vt:lpstr>Tugas Pertemuan 5</vt:lpstr>
      <vt:lpstr>TERIMA KASIH!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syahrinaaryani@gmail.com</cp:lastModifiedBy>
  <cp:revision>66</cp:revision>
  <dcterms:created xsi:type="dcterms:W3CDTF">2022-09-17T01:23:29Z</dcterms:created>
  <dcterms:modified xsi:type="dcterms:W3CDTF">2023-10-23T00:24:59Z</dcterms:modified>
</cp:coreProperties>
</file>